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79" r:id="rId5"/>
    <p:sldId id="280" r:id="rId6"/>
    <p:sldId id="281" r:id="rId7"/>
    <p:sldId id="282" r:id="rId8"/>
    <p:sldId id="283" r:id="rId9"/>
    <p:sldId id="284" r:id="rId10"/>
    <p:sldId id="276" r:id="rId11"/>
    <p:sldId id="265" r:id="rId12"/>
    <p:sldId id="259" r:id="rId13"/>
    <p:sldId id="277" r:id="rId14"/>
    <p:sldId id="278"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089"/>
  </p:normalViewPr>
  <p:slideViewPr>
    <p:cSldViewPr snapToGrid="0" snapToObjects="1">
      <p:cViewPr varScale="1">
        <p:scale>
          <a:sx n="119" d="100"/>
          <a:sy n="119"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4F688-8D3D-D049-9C9F-6DB7917A039F}" type="datetimeFigureOut">
              <a:rPr lang="en-US" smtClean="0"/>
              <a:t>5/17/20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7F546-7573-B041-A663-EDB7E5018FD4}" type="slidenum">
              <a:rPr lang="en-US" smtClean="0"/>
              <a:t>‹#›</a:t>
            </a:fld>
            <a:endParaRPr lang="en-US"/>
          </a:p>
        </p:txBody>
      </p:sp>
    </p:spTree>
    <p:extLst>
      <p:ext uri="{BB962C8B-B14F-4D97-AF65-F5344CB8AC3E}">
        <p14:creationId xmlns:p14="http://schemas.microsoft.com/office/powerpoint/2010/main" val="228769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8D7F546-7573-B041-A663-EDB7E5018FD4}" type="slidenum">
              <a:rPr lang="en-US" smtClean="0"/>
              <a:t>12</a:t>
            </a:fld>
            <a:endParaRPr lang="en-US"/>
          </a:p>
        </p:txBody>
      </p:sp>
    </p:spTree>
    <p:extLst>
      <p:ext uri="{BB962C8B-B14F-4D97-AF65-F5344CB8AC3E}">
        <p14:creationId xmlns:p14="http://schemas.microsoft.com/office/powerpoint/2010/main" val="62155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8D7F546-7573-B041-A663-EDB7E5018FD4}" type="slidenum">
              <a:rPr lang="en-US" smtClean="0"/>
              <a:t>15</a:t>
            </a:fld>
            <a:endParaRPr lang="en-US"/>
          </a:p>
        </p:txBody>
      </p:sp>
    </p:spTree>
    <p:extLst>
      <p:ext uri="{BB962C8B-B14F-4D97-AF65-F5344CB8AC3E}">
        <p14:creationId xmlns:p14="http://schemas.microsoft.com/office/powerpoint/2010/main" val="2962853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5/17/20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5/17/20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package" Target="../embeddings/Microsoft_Word_Document6.docx"/><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1884-24BC-A443-ABBF-9D845CF4909A}"/>
              </a:ext>
            </a:extLst>
          </p:cNvPr>
          <p:cNvSpPr>
            <a:spLocks noGrp="1"/>
          </p:cNvSpPr>
          <p:nvPr>
            <p:ph type="ctrTitle"/>
          </p:nvPr>
        </p:nvSpPr>
        <p:spPr/>
        <p:txBody>
          <a:bodyPr anchor="t"/>
          <a:lstStyle/>
          <a:p>
            <a:pPr algn="ctr"/>
            <a:r>
              <a:rPr lang="en-US" sz="3600" dirty="0"/>
              <a:t>Capstone project</a:t>
            </a:r>
            <a:br>
              <a:rPr lang="en-US" sz="3600" dirty="0"/>
            </a:br>
            <a:r>
              <a:rPr lang="en-US" sz="3600" dirty="0"/>
              <a:t>Mahindra first choice</a:t>
            </a:r>
            <a:endParaRPr lang="en-US" dirty="0"/>
          </a:p>
        </p:txBody>
      </p:sp>
      <p:sp>
        <p:nvSpPr>
          <p:cNvPr id="3" name="Subtitle 2">
            <a:extLst>
              <a:ext uri="{FF2B5EF4-FFF2-40B4-BE49-F238E27FC236}">
                <a16:creationId xmlns:a16="http://schemas.microsoft.com/office/drawing/2014/main" id="{63D5BFC0-B5F0-824D-97B8-311A0CBB30FC}"/>
              </a:ext>
            </a:extLst>
          </p:cNvPr>
          <p:cNvSpPr>
            <a:spLocks noGrp="1"/>
          </p:cNvSpPr>
          <p:nvPr>
            <p:ph type="subTitle" idx="1"/>
          </p:nvPr>
        </p:nvSpPr>
        <p:spPr>
          <a:xfrm>
            <a:off x="1876424" y="3615101"/>
            <a:ext cx="8791575" cy="1655762"/>
          </a:xfrm>
        </p:spPr>
        <p:txBody>
          <a:bodyPr>
            <a:normAutofit/>
          </a:bodyPr>
          <a:lstStyle/>
          <a:p>
            <a:pPr algn="ctr"/>
            <a:r>
              <a:rPr lang="en-US" dirty="0"/>
              <a:t>Exploratory data analysis and machine learning</a:t>
            </a:r>
          </a:p>
          <a:p>
            <a:pPr algn="ctr"/>
            <a:r>
              <a:rPr lang="en-US" dirty="0"/>
              <a:t>Greyatom capstone project</a:t>
            </a:r>
          </a:p>
          <a:p>
            <a:pPr algn="ctr"/>
            <a:r>
              <a:rPr lang="en-US" dirty="0"/>
              <a:t>Contributors : Girish </a:t>
            </a:r>
            <a:r>
              <a:rPr lang="en-US" dirty="0" err="1"/>
              <a:t>vankudre</a:t>
            </a:r>
            <a:endParaRPr lang="en-US" dirty="0"/>
          </a:p>
        </p:txBody>
      </p:sp>
      <p:sp>
        <p:nvSpPr>
          <p:cNvPr id="4" name="TextBox 3">
            <a:extLst>
              <a:ext uri="{FF2B5EF4-FFF2-40B4-BE49-F238E27FC236}">
                <a16:creationId xmlns:a16="http://schemas.microsoft.com/office/drawing/2014/main" id="{F3EE617A-E78A-894F-9950-C2F8CFC2D0D3}"/>
              </a:ext>
            </a:extLst>
          </p:cNvPr>
          <p:cNvSpPr txBox="1"/>
          <p:nvPr/>
        </p:nvSpPr>
        <p:spPr>
          <a:xfrm>
            <a:off x="3669475" y="223256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78867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3" y="618518"/>
            <a:ext cx="9905998" cy="537182"/>
          </a:xfrm>
        </p:spPr>
        <p:txBody>
          <a:bodyPr>
            <a:normAutofit fontScale="90000"/>
          </a:bodyPr>
          <a:lstStyle/>
          <a:p>
            <a:r>
              <a:rPr lang="en-US" dirty="0"/>
              <a:t>Problem Statement 2 : Market Segmentation</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1141412" y="1155701"/>
            <a:ext cx="9905999" cy="4864100"/>
          </a:xfrm>
        </p:spPr>
        <p:txBody>
          <a:bodyPr>
            <a:normAutofit/>
          </a:bodyPr>
          <a:lstStyle/>
          <a:p>
            <a:r>
              <a:rPr lang="en-IN" sz="2000" dirty="0"/>
              <a:t>Customer Lifetime value prediction - Based on Customer segments, predict the revenue that can be extracted from each segment over a life of the car -Regression/Time Series.</a:t>
            </a:r>
          </a:p>
          <a:p>
            <a:r>
              <a:rPr lang="en-IN" sz="2000" dirty="0"/>
              <a:t>This would be beneficial to Mahindra First Choice Services to identify the various segments in the market. Also, these segmentations would allow for targeted marketing activities and sales promotions.</a:t>
            </a:r>
          </a:p>
          <a:p>
            <a:endParaRPr lang="en-US" sz="2000" dirty="0"/>
          </a:p>
          <a:p>
            <a:pPr>
              <a:buFont typeface="Wingdings" pitchFamily="2" charset="2"/>
              <a:buChar char="Ø"/>
            </a:pPr>
            <a:r>
              <a:rPr lang="en-US" sz="2000" dirty="0"/>
              <a:t> </a:t>
            </a:r>
            <a:r>
              <a:rPr lang="en-US" sz="2000" b="1" u="sng" dirty="0"/>
              <a:t>Note:</a:t>
            </a:r>
            <a:r>
              <a:rPr lang="en-US" sz="2000" dirty="0"/>
              <a:t> An important assumption we have made here is that, we are not considering repair works that has come due to accident. Rationale being, accidents are unpredictable. The data to predict whether a driver will commit an accident (with probability) is not currently available with us. Hence, removing accident related data from our analysis. But a separate analysis around accident cases would be beneficial to allied companies of Mahindra dealing in car finance and vehicle/life insurance.</a:t>
            </a:r>
          </a:p>
        </p:txBody>
      </p:sp>
    </p:spTree>
    <p:extLst>
      <p:ext uri="{BB962C8B-B14F-4D97-AF65-F5344CB8AC3E}">
        <p14:creationId xmlns:p14="http://schemas.microsoft.com/office/powerpoint/2010/main" val="15455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3" y="250383"/>
            <a:ext cx="9905998" cy="1225720"/>
          </a:xfrm>
        </p:spPr>
        <p:txBody>
          <a:bodyPr>
            <a:normAutofit/>
          </a:bodyPr>
          <a:lstStyle/>
          <a:p>
            <a:r>
              <a:rPr lang="en-US" dirty="0"/>
              <a:t>Data processing steps for Segmentation and model building</a:t>
            </a:r>
          </a:p>
        </p:txBody>
      </p:sp>
      <p:sp>
        <p:nvSpPr>
          <p:cNvPr id="6" name="Content Placeholder 5">
            <a:extLst>
              <a:ext uri="{FF2B5EF4-FFF2-40B4-BE49-F238E27FC236}">
                <a16:creationId xmlns:a16="http://schemas.microsoft.com/office/drawing/2014/main" id="{D70C5C22-B7CA-6340-9075-AFE989B62755}"/>
              </a:ext>
            </a:extLst>
          </p:cNvPr>
          <p:cNvSpPr>
            <a:spLocks noGrp="1"/>
          </p:cNvSpPr>
          <p:nvPr>
            <p:ph idx="1"/>
          </p:nvPr>
        </p:nvSpPr>
        <p:spPr>
          <a:xfrm>
            <a:off x="1141413" y="1808423"/>
            <a:ext cx="9905999" cy="4295004"/>
          </a:xfrm>
        </p:spPr>
        <p:txBody>
          <a:bodyPr>
            <a:normAutofit fontScale="85000" lnSpcReduction="10000"/>
          </a:bodyPr>
          <a:lstStyle/>
          <a:p>
            <a:r>
              <a:rPr lang="en-US" dirty="0"/>
              <a:t>Loading the data and treating null values</a:t>
            </a:r>
          </a:p>
          <a:p>
            <a:r>
              <a:rPr lang="en-US" dirty="0"/>
              <a:t>Identification and treatment of Outliers</a:t>
            </a:r>
          </a:p>
          <a:p>
            <a:r>
              <a:rPr lang="en-US" dirty="0"/>
              <a:t>Developing of features like Recency (Active/Inactive Days), Frequency (Number of visits), Monetary value (Total amount spent till date) and Mileage (Difference between average kilometers a car run in India and actual kilometers run)</a:t>
            </a:r>
          </a:p>
          <a:p>
            <a:r>
              <a:rPr lang="en-US" dirty="0"/>
              <a:t>Segmentation of Customers (High Value/Mid Value/Low Value) using K-means clustering</a:t>
            </a:r>
          </a:p>
          <a:p>
            <a:r>
              <a:rPr lang="en-US" dirty="0"/>
              <a:t>Understanding and treatment of data skewness</a:t>
            </a:r>
          </a:p>
          <a:p>
            <a:r>
              <a:rPr lang="en-US" dirty="0"/>
              <a:t>Handling of Categorical features</a:t>
            </a:r>
          </a:p>
          <a:p>
            <a:r>
              <a:rPr lang="en-US" dirty="0"/>
              <a:t>Building baseline model with Random Forest Regressor and evaluating the model with Accuracy and RMSE score</a:t>
            </a:r>
          </a:p>
          <a:p>
            <a:endParaRPr lang="en-US" dirty="0"/>
          </a:p>
        </p:txBody>
      </p:sp>
    </p:spTree>
    <p:extLst>
      <p:ext uri="{BB962C8B-B14F-4D97-AF65-F5344CB8AC3E}">
        <p14:creationId xmlns:p14="http://schemas.microsoft.com/office/powerpoint/2010/main" val="507918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D13F-17E4-CA49-91BF-17C04E2D5237}"/>
              </a:ext>
            </a:extLst>
          </p:cNvPr>
          <p:cNvSpPr>
            <a:spLocks noGrp="1"/>
          </p:cNvSpPr>
          <p:nvPr>
            <p:ph type="title"/>
          </p:nvPr>
        </p:nvSpPr>
        <p:spPr>
          <a:xfrm>
            <a:off x="1141413" y="242308"/>
            <a:ext cx="9905998" cy="860658"/>
          </a:xfrm>
        </p:spPr>
        <p:txBody>
          <a:bodyPr>
            <a:normAutofit fontScale="90000"/>
          </a:bodyPr>
          <a:lstStyle/>
          <a:p>
            <a:r>
              <a:rPr lang="en-US" dirty="0"/>
              <a:t>Customer segmentation basis Recency, frequency and monetary value and Mileage</a:t>
            </a:r>
          </a:p>
        </p:txBody>
      </p:sp>
      <p:sp>
        <p:nvSpPr>
          <p:cNvPr id="6" name="Content Placeholder 5">
            <a:extLst>
              <a:ext uri="{FF2B5EF4-FFF2-40B4-BE49-F238E27FC236}">
                <a16:creationId xmlns:a16="http://schemas.microsoft.com/office/drawing/2014/main" id="{6D3D2C26-442F-684E-B473-2C01A7D4F7E0}"/>
              </a:ext>
            </a:extLst>
          </p:cNvPr>
          <p:cNvSpPr>
            <a:spLocks noGrp="1"/>
          </p:cNvSpPr>
          <p:nvPr>
            <p:ph idx="1"/>
          </p:nvPr>
        </p:nvSpPr>
        <p:spPr>
          <a:xfrm>
            <a:off x="1141412" y="1113724"/>
            <a:ext cx="9905999" cy="5744276"/>
          </a:xfrm>
        </p:spPr>
        <p:txBody>
          <a:bodyPr>
            <a:normAutofit fontScale="77500" lnSpcReduction="20000"/>
          </a:bodyPr>
          <a:lstStyle/>
          <a:p>
            <a:endParaRPr lang="en-IN" sz="1600" b="1" dirty="0"/>
          </a:p>
          <a:p>
            <a:endParaRPr lang="en-IN" sz="1600" b="1" dirty="0"/>
          </a:p>
          <a:p>
            <a:endParaRPr lang="en-IN" sz="1600" b="1" dirty="0"/>
          </a:p>
          <a:p>
            <a:endParaRPr lang="en-IN" sz="1600" b="1" dirty="0"/>
          </a:p>
          <a:p>
            <a:endParaRPr lang="en-IN" sz="1600" b="1" dirty="0"/>
          </a:p>
          <a:p>
            <a:endParaRPr lang="en-IN" sz="1600" b="1" dirty="0"/>
          </a:p>
          <a:p>
            <a:endParaRPr lang="en-IN" sz="1600" b="1" dirty="0"/>
          </a:p>
          <a:p>
            <a:endParaRPr lang="en-IN" sz="1600" b="1" dirty="0"/>
          </a:p>
          <a:p>
            <a:endParaRPr lang="en-IN" sz="1600" b="1" dirty="0"/>
          </a:p>
          <a:p>
            <a:endParaRPr lang="en-IN" sz="1900" b="1" dirty="0"/>
          </a:p>
          <a:p>
            <a:endParaRPr lang="en-IN" sz="1900" b="1" dirty="0"/>
          </a:p>
          <a:p>
            <a:endParaRPr lang="en-IN" sz="1900" b="1" dirty="0"/>
          </a:p>
          <a:p>
            <a:endParaRPr lang="en-IN" sz="1900" b="1" dirty="0"/>
          </a:p>
          <a:p>
            <a:r>
              <a:rPr lang="en-IN" sz="1900" b="1" dirty="0"/>
              <a:t>Low Value (0-5)</a:t>
            </a:r>
            <a:r>
              <a:rPr lang="en-IN" sz="1900" dirty="0"/>
              <a:t>: Customers who are less active than others, not very frequent buyer/visitor and generates very low - zero - maybe negative revenue. Even these customers have reached closer to a Mileage covered by an Indian car in it’s lifetime.</a:t>
            </a:r>
          </a:p>
          <a:p>
            <a:r>
              <a:rPr lang="en-IN" sz="1900" b="1" dirty="0"/>
              <a:t>Mid Value (6-8)</a:t>
            </a:r>
            <a:r>
              <a:rPr lang="en-IN" sz="1900" dirty="0"/>
              <a:t>: In the middle of everything. Often using our workshop (but not as much as our High Values), fairly frequent and generates moderate revenue. The car also recorded fair amount of Mileage. </a:t>
            </a:r>
          </a:p>
          <a:p>
            <a:r>
              <a:rPr lang="en-IN" sz="1900" b="1" dirty="0"/>
              <a:t>High Value (9-11)</a:t>
            </a:r>
            <a:r>
              <a:rPr lang="en-IN" sz="1900" dirty="0"/>
              <a:t>: The group we don’t want to lose. High on Revenue &amp; Frequency but low on Inactivity &amp; Mileage.</a:t>
            </a:r>
          </a:p>
          <a:p>
            <a:pPr marL="0" indent="0">
              <a:buNone/>
            </a:pPr>
            <a:endParaRPr lang="en-US" dirty="0"/>
          </a:p>
        </p:txBody>
      </p:sp>
      <p:pic>
        <p:nvPicPr>
          <p:cNvPr id="9" name="Picture 8">
            <a:extLst>
              <a:ext uri="{FF2B5EF4-FFF2-40B4-BE49-F238E27FC236}">
                <a16:creationId xmlns:a16="http://schemas.microsoft.com/office/drawing/2014/main" id="{31522E9F-2949-1D47-B651-E75B6F9813AD}"/>
              </a:ext>
            </a:extLst>
          </p:cNvPr>
          <p:cNvPicPr>
            <a:picLocks noChangeAspect="1"/>
          </p:cNvPicPr>
          <p:nvPr/>
        </p:nvPicPr>
        <p:blipFill>
          <a:blip r:embed="rId3"/>
          <a:stretch>
            <a:fillRect/>
          </a:stretch>
        </p:blipFill>
        <p:spPr>
          <a:xfrm>
            <a:off x="1141412" y="1113724"/>
            <a:ext cx="9866811" cy="1514573"/>
          </a:xfrm>
          <a:prstGeom prst="rect">
            <a:avLst/>
          </a:prstGeom>
        </p:spPr>
      </p:pic>
      <p:pic>
        <p:nvPicPr>
          <p:cNvPr id="10" name="Picture 9">
            <a:extLst>
              <a:ext uri="{FF2B5EF4-FFF2-40B4-BE49-F238E27FC236}">
                <a16:creationId xmlns:a16="http://schemas.microsoft.com/office/drawing/2014/main" id="{C201ED86-065A-6445-B784-7282F073A485}"/>
              </a:ext>
            </a:extLst>
          </p:cNvPr>
          <p:cNvPicPr>
            <a:picLocks noChangeAspect="1"/>
          </p:cNvPicPr>
          <p:nvPr/>
        </p:nvPicPr>
        <p:blipFill>
          <a:blip r:embed="rId4"/>
          <a:stretch>
            <a:fillRect/>
          </a:stretch>
        </p:blipFill>
        <p:spPr>
          <a:xfrm>
            <a:off x="3127794" y="2743200"/>
            <a:ext cx="5541644" cy="2558005"/>
          </a:xfrm>
          <a:prstGeom prst="rect">
            <a:avLst/>
          </a:prstGeom>
        </p:spPr>
      </p:pic>
    </p:spTree>
    <p:extLst>
      <p:ext uri="{BB962C8B-B14F-4D97-AF65-F5344CB8AC3E}">
        <p14:creationId xmlns:p14="http://schemas.microsoft.com/office/powerpoint/2010/main" val="120350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3" y="250383"/>
            <a:ext cx="9905998" cy="1225720"/>
          </a:xfrm>
        </p:spPr>
        <p:txBody>
          <a:bodyPr>
            <a:normAutofit/>
          </a:bodyPr>
          <a:lstStyle/>
          <a:p>
            <a:r>
              <a:rPr lang="en-US" dirty="0"/>
              <a:t>Understanding and treatment of data skewness</a:t>
            </a:r>
          </a:p>
        </p:txBody>
      </p:sp>
      <p:sp>
        <p:nvSpPr>
          <p:cNvPr id="6" name="Content Placeholder 5">
            <a:extLst>
              <a:ext uri="{FF2B5EF4-FFF2-40B4-BE49-F238E27FC236}">
                <a16:creationId xmlns:a16="http://schemas.microsoft.com/office/drawing/2014/main" id="{D70C5C22-B7CA-6340-9075-AFE989B62755}"/>
              </a:ext>
            </a:extLst>
          </p:cNvPr>
          <p:cNvSpPr>
            <a:spLocks noGrp="1"/>
          </p:cNvSpPr>
          <p:nvPr>
            <p:ph idx="1"/>
          </p:nvPr>
        </p:nvSpPr>
        <p:spPr>
          <a:xfrm>
            <a:off x="1141412" y="1269402"/>
            <a:ext cx="10100329" cy="5475643"/>
          </a:xfrm>
        </p:spPr>
        <p:txBody>
          <a:bodyPr>
            <a:normAutofit/>
          </a:bodyPr>
          <a:lstStyle/>
          <a:p>
            <a:r>
              <a:rPr lang="en-US" sz="2000" dirty="0"/>
              <a:t>Before skewness correctio (Frequency and Revenue)</a:t>
            </a:r>
          </a:p>
          <a:p>
            <a:endParaRPr lang="en-US" dirty="0"/>
          </a:p>
          <a:p>
            <a:endParaRPr lang="en-US" dirty="0"/>
          </a:p>
          <a:p>
            <a:endParaRPr lang="en-US" dirty="0"/>
          </a:p>
          <a:p>
            <a:endParaRPr lang="en-US" dirty="0"/>
          </a:p>
          <a:p>
            <a:r>
              <a:rPr lang="en-US" sz="2000" dirty="0"/>
              <a:t>Right/Positive skewness correction with Log Transformation</a:t>
            </a:r>
          </a:p>
        </p:txBody>
      </p:sp>
      <p:pic>
        <p:nvPicPr>
          <p:cNvPr id="4" name="Picture 3">
            <a:extLst>
              <a:ext uri="{FF2B5EF4-FFF2-40B4-BE49-F238E27FC236}">
                <a16:creationId xmlns:a16="http://schemas.microsoft.com/office/drawing/2014/main" id="{5DD199BC-38AC-EA48-BDED-3C540EF10BCB}"/>
              </a:ext>
            </a:extLst>
          </p:cNvPr>
          <p:cNvPicPr>
            <a:picLocks noChangeAspect="1"/>
          </p:cNvPicPr>
          <p:nvPr/>
        </p:nvPicPr>
        <p:blipFill>
          <a:blip r:embed="rId2"/>
          <a:stretch>
            <a:fillRect/>
          </a:stretch>
        </p:blipFill>
        <p:spPr>
          <a:xfrm>
            <a:off x="1357929" y="2473593"/>
            <a:ext cx="3001383" cy="1425024"/>
          </a:xfrm>
          <a:prstGeom prst="rect">
            <a:avLst/>
          </a:prstGeom>
        </p:spPr>
      </p:pic>
      <p:pic>
        <p:nvPicPr>
          <p:cNvPr id="7" name="Picture 6">
            <a:extLst>
              <a:ext uri="{FF2B5EF4-FFF2-40B4-BE49-F238E27FC236}">
                <a16:creationId xmlns:a16="http://schemas.microsoft.com/office/drawing/2014/main" id="{DE1F3036-2C2D-3446-A622-26716F0A6BFC}"/>
              </a:ext>
            </a:extLst>
          </p:cNvPr>
          <p:cNvPicPr>
            <a:picLocks noChangeAspect="1"/>
          </p:cNvPicPr>
          <p:nvPr/>
        </p:nvPicPr>
        <p:blipFill>
          <a:blip r:embed="rId3"/>
          <a:stretch>
            <a:fillRect/>
          </a:stretch>
        </p:blipFill>
        <p:spPr>
          <a:xfrm>
            <a:off x="4765639" y="2473593"/>
            <a:ext cx="3076686" cy="1424783"/>
          </a:xfrm>
          <a:prstGeom prst="rect">
            <a:avLst/>
          </a:prstGeom>
        </p:spPr>
      </p:pic>
      <p:pic>
        <p:nvPicPr>
          <p:cNvPr id="9" name="Picture 8">
            <a:extLst>
              <a:ext uri="{FF2B5EF4-FFF2-40B4-BE49-F238E27FC236}">
                <a16:creationId xmlns:a16="http://schemas.microsoft.com/office/drawing/2014/main" id="{9BC1034A-32FE-944A-8476-6F41B53F1019}"/>
              </a:ext>
            </a:extLst>
          </p:cNvPr>
          <p:cNvPicPr>
            <a:picLocks noChangeAspect="1"/>
          </p:cNvPicPr>
          <p:nvPr/>
        </p:nvPicPr>
        <p:blipFill>
          <a:blip r:embed="rId4"/>
          <a:stretch>
            <a:fillRect/>
          </a:stretch>
        </p:blipFill>
        <p:spPr>
          <a:xfrm>
            <a:off x="1357929" y="5261338"/>
            <a:ext cx="3001383" cy="1404369"/>
          </a:xfrm>
          <a:prstGeom prst="rect">
            <a:avLst/>
          </a:prstGeom>
        </p:spPr>
      </p:pic>
      <p:pic>
        <p:nvPicPr>
          <p:cNvPr id="11" name="Picture 10">
            <a:extLst>
              <a:ext uri="{FF2B5EF4-FFF2-40B4-BE49-F238E27FC236}">
                <a16:creationId xmlns:a16="http://schemas.microsoft.com/office/drawing/2014/main" id="{1E2C0071-FFAA-D445-BE7E-03A79ACACAC5}"/>
              </a:ext>
            </a:extLst>
          </p:cNvPr>
          <p:cNvPicPr>
            <a:picLocks noChangeAspect="1"/>
          </p:cNvPicPr>
          <p:nvPr/>
        </p:nvPicPr>
        <p:blipFill>
          <a:blip r:embed="rId5"/>
          <a:stretch>
            <a:fillRect/>
          </a:stretch>
        </p:blipFill>
        <p:spPr>
          <a:xfrm>
            <a:off x="4765639" y="5256229"/>
            <a:ext cx="3076686" cy="1409477"/>
          </a:xfrm>
          <a:prstGeom prst="rect">
            <a:avLst/>
          </a:prstGeom>
        </p:spPr>
      </p:pic>
      <p:pic>
        <p:nvPicPr>
          <p:cNvPr id="5" name="Picture 4">
            <a:extLst>
              <a:ext uri="{FF2B5EF4-FFF2-40B4-BE49-F238E27FC236}">
                <a16:creationId xmlns:a16="http://schemas.microsoft.com/office/drawing/2014/main" id="{E475B512-CB37-594E-AEF8-DB782E461754}"/>
              </a:ext>
            </a:extLst>
          </p:cNvPr>
          <p:cNvPicPr>
            <a:picLocks noChangeAspect="1"/>
          </p:cNvPicPr>
          <p:nvPr/>
        </p:nvPicPr>
        <p:blipFill>
          <a:blip r:embed="rId6"/>
          <a:stretch>
            <a:fillRect/>
          </a:stretch>
        </p:blipFill>
        <p:spPr>
          <a:xfrm>
            <a:off x="8227004" y="5256229"/>
            <a:ext cx="3111558" cy="1400905"/>
          </a:xfrm>
          <a:prstGeom prst="rect">
            <a:avLst/>
          </a:prstGeom>
        </p:spPr>
      </p:pic>
      <p:pic>
        <p:nvPicPr>
          <p:cNvPr id="10" name="Picture 9">
            <a:extLst>
              <a:ext uri="{FF2B5EF4-FFF2-40B4-BE49-F238E27FC236}">
                <a16:creationId xmlns:a16="http://schemas.microsoft.com/office/drawing/2014/main" id="{075BD6AE-59AE-BE47-B103-3F2A4CF80EBD}"/>
              </a:ext>
            </a:extLst>
          </p:cNvPr>
          <p:cNvPicPr>
            <a:picLocks noChangeAspect="1"/>
          </p:cNvPicPr>
          <p:nvPr/>
        </p:nvPicPr>
        <p:blipFill>
          <a:blip r:embed="rId7"/>
          <a:stretch>
            <a:fillRect/>
          </a:stretch>
        </p:blipFill>
        <p:spPr>
          <a:xfrm>
            <a:off x="8227003" y="2487118"/>
            <a:ext cx="3111558" cy="1411258"/>
          </a:xfrm>
          <a:prstGeom prst="rect">
            <a:avLst/>
          </a:prstGeom>
        </p:spPr>
      </p:pic>
      <p:pic>
        <p:nvPicPr>
          <p:cNvPr id="13" name="Picture 12">
            <a:extLst>
              <a:ext uri="{FF2B5EF4-FFF2-40B4-BE49-F238E27FC236}">
                <a16:creationId xmlns:a16="http://schemas.microsoft.com/office/drawing/2014/main" id="{8B8B2D12-D927-F94D-85D0-AD74D46765EB}"/>
              </a:ext>
            </a:extLst>
          </p:cNvPr>
          <p:cNvPicPr>
            <a:picLocks noChangeAspect="1"/>
          </p:cNvPicPr>
          <p:nvPr/>
        </p:nvPicPr>
        <p:blipFill rotWithShape="1">
          <a:blip r:embed="rId8"/>
          <a:srcRect t="28943"/>
          <a:stretch/>
        </p:blipFill>
        <p:spPr>
          <a:xfrm>
            <a:off x="4359313" y="1769788"/>
            <a:ext cx="3867690" cy="510271"/>
          </a:xfrm>
          <a:prstGeom prst="rect">
            <a:avLst/>
          </a:prstGeom>
        </p:spPr>
      </p:pic>
      <p:pic>
        <p:nvPicPr>
          <p:cNvPr id="15" name="Picture 14">
            <a:extLst>
              <a:ext uri="{FF2B5EF4-FFF2-40B4-BE49-F238E27FC236}">
                <a16:creationId xmlns:a16="http://schemas.microsoft.com/office/drawing/2014/main" id="{2A325C92-8659-C846-8D01-952A4F556930}"/>
              </a:ext>
            </a:extLst>
          </p:cNvPr>
          <p:cNvPicPr>
            <a:picLocks noChangeAspect="1"/>
          </p:cNvPicPr>
          <p:nvPr/>
        </p:nvPicPr>
        <p:blipFill rotWithShape="1">
          <a:blip r:embed="rId9"/>
          <a:srcRect t="24657"/>
          <a:stretch/>
        </p:blipFill>
        <p:spPr>
          <a:xfrm>
            <a:off x="4359313" y="4521200"/>
            <a:ext cx="3867690" cy="528690"/>
          </a:xfrm>
          <a:prstGeom prst="rect">
            <a:avLst/>
          </a:prstGeom>
        </p:spPr>
      </p:pic>
    </p:spTree>
    <p:extLst>
      <p:ext uri="{BB962C8B-B14F-4D97-AF65-F5344CB8AC3E}">
        <p14:creationId xmlns:p14="http://schemas.microsoft.com/office/powerpoint/2010/main" val="274504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3" y="250383"/>
            <a:ext cx="9905998" cy="1225720"/>
          </a:xfrm>
        </p:spPr>
        <p:txBody>
          <a:bodyPr>
            <a:normAutofit/>
          </a:bodyPr>
          <a:lstStyle/>
          <a:p>
            <a:r>
              <a:rPr lang="en-US" dirty="0"/>
              <a:t>Handling too many categorical values – Feature Hashing</a:t>
            </a:r>
          </a:p>
        </p:txBody>
      </p:sp>
      <p:sp>
        <p:nvSpPr>
          <p:cNvPr id="6" name="Content Placeholder 5">
            <a:extLst>
              <a:ext uri="{FF2B5EF4-FFF2-40B4-BE49-F238E27FC236}">
                <a16:creationId xmlns:a16="http://schemas.microsoft.com/office/drawing/2014/main" id="{D70C5C22-B7CA-6340-9075-AFE989B62755}"/>
              </a:ext>
            </a:extLst>
          </p:cNvPr>
          <p:cNvSpPr>
            <a:spLocks noGrp="1"/>
          </p:cNvSpPr>
          <p:nvPr>
            <p:ph idx="1"/>
          </p:nvPr>
        </p:nvSpPr>
        <p:spPr>
          <a:xfrm>
            <a:off x="1141412" y="1366221"/>
            <a:ext cx="10100329" cy="5023821"/>
          </a:xfrm>
        </p:spPr>
        <p:txBody>
          <a:bodyPr>
            <a:normAutofit fontScale="92500" lnSpcReduction="10000"/>
          </a:bodyPr>
          <a:lstStyle/>
          <a:p>
            <a:r>
              <a:rPr lang="en-US" sz="2000" dirty="0"/>
              <a:t>As the year progresses, there is a fair chance of old car models getting discarded and new car models getting added. </a:t>
            </a:r>
          </a:p>
          <a:p>
            <a:r>
              <a:rPr lang="en-US" sz="2000" dirty="0"/>
              <a:t>To address this issue, instead of using conventional method of Label Encoding or One Hot Encoding, we have used Feature Hashing library of </a:t>
            </a:r>
            <a:r>
              <a:rPr lang="en-US" sz="2000" dirty="0" err="1"/>
              <a:t>sklearn</a:t>
            </a:r>
            <a:r>
              <a:rPr lang="en-US" sz="2000" dirty="0"/>
              <a:t>.</a:t>
            </a:r>
          </a:p>
          <a:p>
            <a:r>
              <a:rPr lang="en-IN" sz="2100" dirty="0"/>
              <a:t>The feature hashing scheme is useful feature engineering scheme for dealing with large scale categorical features. In this scheme, a hash function is used with the number of encoded features pre-set (as a vector of pre-defined length) such that the hashed values of the features are used as indices in this pre-defined vector and values are updated accordingly.</a:t>
            </a:r>
            <a:endParaRPr lang="en-US" sz="2100" dirty="0"/>
          </a:p>
          <a:p>
            <a:r>
              <a:rPr lang="en-IN" sz="2000" dirty="0"/>
              <a:t>Thus even if we have over 100 distinct categories in a feature and we set bins equal to 10 as the final feature vector size, the output feature set will still have only 10 features as compared to 100 binary features if we used a one-hot encoding scheme.</a:t>
            </a:r>
          </a:p>
          <a:p>
            <a:r>
              <a:rPr lang="en-IN" sz="2000" dirty="0"/>
              <a:t>This will ensure that we limit the dimensionality of our features as well as not missing out on ever changing car make.</a:t>
            </a:r>
            <a:endParaRPr lang="en-US" sz="2000" dirty="0"/>
          </a:p>
        </p:txBody>
      </p:sp>
    </p:spTree>
    <p:extLst>
      <p:ext uri="{BB962C8B-B14F-4D97-AF65-F5344CB8AC3E}">
        <p14:creationId xmlns:p14="http://schemas.microsoft.com/office/powerpoint/2010/main" val="193776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D13F-17E4-CA49-91BF-17C04E2D5237}"/>
              </a:ext>
            </a:extLst>
          </p:cNvPr>
          <p:cNvSpPr>
            <a:spLocks noGrp="1"/>
          </p:cNvSpPr>
          <p:nvPr>
            <p:ph type="title"/>
          </p:nvPr>
        </p:nvSpPr>
        <p:spPr>
          <a:xfrm>
            <a:off x="1141413" y="333487"/>
            <a:ext cx="9905998" cy="898413"/>
          </a:xfrm>
        </p:spPr>
        <p:txBody>
          <a:bodyPr>
            <a:normAutofit fontScale="90000"/>
          </a:bodyPr>
          <a:lstStyle/>
          <a:p>
            <a:r>
              <a:rPr lang="en-US" dirty="0"/>
              <a:t>Building baseline model with Random Forest Regressor </a:t>
            </a:r>
          </a:p>
        </p:txBody>
      </p:sp>
      <p:sp>
        <p:nvSpPr>
          <p:cNvPr id="4" name="Content Placeholder 3">
            <a:extLst>
              <a:ext uri="{FF2B5EF4-FFF2-40B4-BE49-F238E27FC236}">
                <a16:creationId xmlns:a16="http://schemas.microsoft.com/office/drawing/2014/main" id="{E7FD4F96-7389-F14F-97BA-5C4272A8FE30}"/>
              </a:ext>
            </a:extLst>
          </p:cNvPr>
          <p:cNvSpPr>
            <a:spLocks noGrp="1"/>
          </p:cNvSpPr>
          <p:nvPr>
            <p:ph idx="1"/>
          </p:nvPr>
        </p:nvSpPr>
        <p:spPr>
          <a:xfrm>
            <a:off x="1237129" y="1231900"/>
            <a:ext cx="9810282" cy="5397500"/>
          </a:xfrm>
        </p:spPr>
        <p:txBody>
          <a:bodyPr/>
          <a:lstStyle/>
          <a:p>
            <a:r>
              <a:rPr lang="en-US" dirty="0"/>
              <a:t>One of the important business strategy is the ability to predict potential revenue a customer can generate for the business over a period of time. It is with this intention we try to predict ’Revenue’ feature for a customer basis it’s historical data like number of inactive days, number of times customer has visited the workshop, total amount spent till date and the total kilometers a car has travelled.</a:t>
            </a:r>
          </a:p>
          <a:p>
            <a:pPr>
              <a:buFont typeface="Wingdings" pitchFamily="2" charset="2"/>
              <a:buChar char="Ø"/>
            </a:pPr>
            <a:r>
              <a:rPr lang="en-US" dirty="0"/>
              <a:t>Training a model with seen data (Year 2012 to Year 2015) </a:t>
            </a:r>
          </a:p>
          <a:p>
            <a:endParaRPr lang="en-US" dirty="0"/>
          </a:p>
          <a:p>
            <a:pPr marL="0" indent="0">
              <a:buNone/>
            </a:pPr>
            <a:endParaRPr lang="en-US" dirty="0"/>
          </a:p>
          <a:p>
            <a:pPr>
              <a:buFont typeface="Wingdings" pitchFamily="2" charset="2"/>
              <a:buChar char="Ø"/>
            </a:pPr>
            <a:r>
              <a:rPr lang="en-US" dirty="0"/>
              <a:t>Testing a model with unseen data (Year 2016)</a:t>
            </a:r>
          </a:p>
        </p:txBody>
      </p:sp>
      <p:pic>
        <p:nvPicPr>
          <p:cNvPr id="7" name="Picture 6">
            <a:extLst>
              <a:ext uri="{FF2B5EF4-FFF2-40B4-BE49-F238E27FC236}">
                <a16:creationId xmlns:a16="http://schemas.microsoft.com/office/drawing/2014/main" id="{61FE434D-7872-7D45-A41E-38ADB3C889AB}"/>
              </a:ext>
            </a:extLst>
          </p:cNvPr>
          <p:cNvPicPr>
            <a:picLocks noChangeAspect="1"/>
          </p:cNvPicPr>
          <p:nvPr/>
        </p:nvPicPr>
        <p:blipFill>
          <a:blip r:embed="rId3"/>
          <a:stretch>
            <a:fillRect/>
          </a:stretch>
        </p:blipFill>
        <p:spPr>
          <a:xfrm>
            <a:off x="1574800" y="4562363"/>
            <a:ext cx="5029200" cy="279400"/>
          </a:xfrm>
          <a:prstGeom prst="rect">
            <a:avLst/>
          </a:prstGeom>
        </p:spPr>
      </p:pic>
      <p:pic>
        <p:nvPicPr>
          <p:cNvPr id="10" name="Picture 9">
            <a:extLst>
              <a:ext uri="{FF2B5EF4-FFF2-40B4-BE49-F238E27FC236}">
                <a16:creationId xmlns:a16="http://schemas.microsoft.com/office/drawing/2014/main" id="{31E727A8-CC54-5840-A68B-9D21308273DD}"/>
              </a:ext>
            </a:extLst>
          </p:cNvPr>
          <p:cNvPicPr>
            <a:picLocks noChangeAspect="1"/>
          </p:cNvPicPr>
          <p:nvPr/>
        </p:nvPicPr>
        <p:blipFill>
          <a:blip r:embed="rId4"/>
          <a:stretch>
            <a:fillRect/>
          </a:stretch>
        </p:blipFill>
        <p:spPr>
          <a:xfrm>
            <a:off x="1574800" y="4841763"/>
            <a:ext cx="8674100" cy="266700"/>
          </a:xfrm>
          <a:prstGeom prst="rect">
            <a:avLst/>
          </a:prstGeom>
        </p:spPr>
      </p:pic>
      <p:pic>
        <p:nvPicPr>
          <p:cNvPr id="13" name="Picture 12">
            <a:extLst>
              <a:ext uri="{FF2B5EF4-FFF2-40B4-BE49-F238E27FC236}">
                <a16:creationId xmlns:a16="http://schemas.microsoft.com/office/drawing/2014/main" id="{47114AE6-FFFD-EE4B-925B-AC3E69DE7BFF}"/>
              </a:ext>
            </a:extLst>
          </p:cNvPr>
          <p:cNvPicPr>
            <a:picLocks noChangeAspect="1"/>
          </p:cNvPicPr>
          <p:nvPr/>
        </p:nvPicPr>
        <p:blipFill>
          <a:blip r:embed="rId5"/>
          <a:stretch>
            <a:fillRect/>
          </a:stretch>
        </p:blipFill>
        <p:spPr>
          <a:xfrm>
            <a:off x="1587500" y="6226138"/>
            <a:ext cx="8661400" cy="279400"/>
          </a:xfrm>
          <a:prstGeom prst="rect">
            <a:avLst/>
          </a:prstGeom>
        </p:spPr>
      </p:pic>
    </p:spTree>
    <p:extLst>
      <p:ext uri="{BB962C8B-B14F-4D97-AF65-F5344CB8AC3E}">
        <p14:creationId xmlns:p14="http://schemas.microsoft.com/office/powerpoint/2010/main" val="35105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FBF3-7A8E-5641-89BD-7052B1C5CAC0}"/>
              </a:ext>
            </a:extLst>
          </p:cNvPr>
          <p:cNvSpPr>
            <a:spLocks noGrp="1"/>
          </p:cNvSpPr>
          <p:nvPr>
            <p:ph type="title"/>
          </p:nvPr>
        </p:nvSpPr>
        <p:spPr>
          <a:xfrm>
            <a:off x="1141413" y="263516"/>
            <a:ext cx="9905998" cy="844522"/>
          </a:xfrm>
        </p:spPr>
        <p:txBody>
          <a:bodyPr/>
          <a:lstStyle/>
          <a:p>
            <a:pPr algn="ctr"/>
            <a:r>
              <a:rPr lang="en-US" dirty="0"/>
              <a:t>About Data</a:t>
            </a:r>
          </a:p>
        </p:txBody>
      </p:sp>
      <p:sp>
        <p:nvSpPr>
          <p:cNvPr id="3" name="Content Placeholder 2">
            <a:extLst>
              <a:ext uri="{FF2B5EF4-FFF2-40B4-BE49-F238E27FC236}">
                <a16:creationId xmlns:a16="http://schemas.microsoft.com/office/drawing/2014/main" id="{3F5EBC87-BC6E-7341-BA56-2703BF0A31FB}"/>
              </a:ext>
            </a:extLst>
          </p:cNvPr>
          <p:cNvSpPr>
            <a:spLocks noGrp="1"/>
          </p:cNvSpPr>
          <p:nvPr>
            <p:ph idx="1"/>
          </p:nvPr>
        </p:nvSpPr>
        <p:spPr>
          <a:xfrm>
            <a:off x="1141413" y="1328868"/>
            <a:ext cx="9905999" cy="5330116"/>
          </a:xfrm>
        </p:spPr>
        <p:txBody>
          <a:bodyPr>
            <a:normAutofit lnSpcReduction="10000"/>
          </a:bodyPr>
          <a:lstStyle/>
          <a:p>
            <a:r>
              <a:rPr lang="en-IN" dirty="0"/>
              <a:t>Mahindra First Choice Services (MFCS) is a company of Mahindra Group and is India’s leading chain of multi-brand car workshops.</a:t>
            </a:r>
          </a:p>
          <a:p>
            <a:r>
              <a:rPr lang="en-IN" dirty="0"/>
              <a:t>Mahindra would now like to leverage the data they have and gain insights to address the key issues they face.</a:t>
            </a:r>
          </a:p>
          <a:p>
            <a:r>
              <a:rPr lang="en-IN" dirty="0"/>
              <a:t>The dataset consist of three aspects:</a:t>
            </a:r>
          </a:p>
          <a:p>
            <a:pPr lvl="1">
              <a:buFont typeface="Courier New" panose="02070309020205020404" pitchFamily="49" charset="0"/>
              <a:buChar char="o"/>
            </a:pPr>
            <a:r>
              <a:rPr lang="en-IN" b="1" u="sng" dirty="0"/>
              <a:t>Customer Data:</a:t>
            </a:r>
            <a:r>
              <a:rPr lang="en-IN" dirty="0"/>
              <a:t> where the details of the customer like the car owned, state and place of residence, order type, etc are present. Data dimension is of 5,34,000 Customer entries.</a:t>
            </a:r>
          </a:p>
          <a:p>
            <a:pPr lvl="1">
              <a:buFont typeface="Courier New" panose="02070309020205020404" pitchFamily="49" charset="0"/>
              <a:buChar char="o"/>
            </a:pPr>
            <a:r>
              <a:rPr lang="en-IN" b="1" u="sng" dirty="0"/>
              <a:t>Invoice Data:</a:t>
            </a:r>
            <a:r>
              <a:rPr lang="en-IN" dirty="0"/>
              <a:t> where information related to customer visits and transactions are recorded, whether a customer as insurance claims, bifurcation of the amount paid, for what type of service did the customer came for etc.</a:t>
            </a:r>
          </a:p>
          <a:p>
            <a:pPr lvl="1">
              <a:buFont typeface="Courier New" panose="02070309020205020404" pitchFamily="49" charset="0"/>
              <a:buChar char="o"/>
            </a:pPr>
            <a:r>
              <a:rPr lang="en-IN" b="1" u="sng" dirty="0"/>
              <a:t>Material Inventory:</a:t>
            </a:r>
            <a:r>
              <a:rPr lang="en-IN" dirty="0"/>
              <a:t> where information related to what kind of service did the customer took and what kind of material was used to service, labour information and the cost for the service, Plant and plant name where the customer took the service.</a:t>
            </a:r>
          </a:p>
          <a:p>
            <a:pPr lvl="1">
              <a:buFont typeface="Courier New" panose="02070309020205020404" pitchFamily="49" charset="0"/>
              <a:buChar char="o"/>
            </a:pPr>
            <a:endParaRPr lang="en-US" dirty="0"/>
          </a:p>
        </p:txBody>
      </p:sp>
    </p:spTree>
    <p:extLst>
      <p:ext uri="{BB962C8B-B14F-4D97-AF65-F5344CB8AC3E}">
        <p14:creationId xmlns:p14="http://schemas.microsoft.com/office/powerpoint/2010/main" val="159817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p:txBody>
          <a:bodyPr>
            <a:normAutofit/>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1141412" y="2249486"/>
            <a:ext cx="9905999" cy="4504011"/>
          </a:xfrm>
        </p:spPr>
        <p:txBody>
          <a:bodyPr>
            <a:normAutofit/>
          </a:bodyPr>
          <a:lstStyle/>
          <a:p>
            <a:r>
              <a:rPr lang="en-IN" dirty="0"/>
              <a:t>Identifying the ownership pattern of cars throughout the country. This also captures the problem wherein information regarding the spending patterns can be identified</a:t>
            </a:r>
          </a:p>
          <a:p>
            <a:r>
              <a:rPr lang="en-IN" dirty="0"/>
              <a:t>This way Mahindra First Choice Services will be benefited in multiple ways. Knowing the ownership pattern targeted marketing campaigns could be carried out. Knowing the spending patterns services could be suited to the particular spending pattern.</a:t>
            </a:r>
          </a:p>
          <a:p>
            <a:endParaRPr lang="en-US" dirty="0"/>
          </a:p>
        </p:txBody>
      </p:sp>
    </p:spTree>
    <p:extLst>
      <p:ext uri="{BB962C8B-B14F-4D97-AF65-F5344CB8AC3E}">
        <p14:creationId xmlns:p14="http://schemas.microsoft.com/office/powerpoint/2010/main" val="70188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2"/>
            <a:ext cx="10729732" cy="5370653"/>
          </a:xfrm>
        </p:spPr>
        <p:txBody>
          <a:bodyPr>
            <a:normAutofit fontScale="85000" lnSpcReduction="10000"/>
          </a:bodyPr>
          <a:lstStyle/>
          <a:p>
            <a:pPr>
              <a:buFont typeface="Wingdings" pitchFamily="2" charset="2"/>
              <a:buChar char="Ø"/>
            </a:pPr>
            <a:r>
              <a:rPr lang="en-IN" b="1" u="sng" dirty="0"/>
              <a:t>Car (Make) ownership distribution across the states</a:t>
            </a:r>
          </a:p>
          <a:p>
            <a:pPr lvl="1">
              <a:buFont typeface="Wingdings" pitchFamily="2" charset="2"/>
              <a:buChar char="Ø"/>
            </a:pPr>
            <a:endParaRPr lang="en-IN" dirty="0"/>
          </a:p>
          <a:p>
            <a:pPr marL="457200" lvl="1" indent="0">
              <a:buNone/>
            </a:pPr>
            <a:endParaRPr lang="en-IN" dirty="0"/>
          </a:p>
          <a:p>
            <a:pPr lvl="1"/>
            <a:r>
              <a:rPr lang="en-IN" dirty="0"/>
              <a:t>Either not enough data available for workshops located in NE Indian states/Hilly states (like J&amp;K) or workshops in these states are operating very poorly in terms of attracting customer base or workshops could be poorly placed. In either way there is lot of work required to be done in terms of record management and exploring potential customer base and relocating the workshops at an advantageous location on case by case basis.</a:t>
            </a:r>
          </a:p>
          <a:p>
            <a:pPr lvl="1"/>
            <a:r>
              <a:rPr lang="en-IN" dirty="0"/>
              <a:t>MFC as an entity could also look for partnership with other Car Makers to act as preferred partner in the areas where it is performing poorly and sees potential business. Thereby strategically placing itself in local market. (Potential partnership with Maruti Suzuki, Tata Motors, Hyundai)</a:t>
            </a:r>
          </a:p>
          <a:p>
            <a:pPr lvl="1"/>
            <a:r>
              <a:rPr lang="en-IN" dirty="0"/>
              <a:t>Densely populated, economy drivers and tourism friendly states are showing good number of footfalls. So in these states vehicular presence seems to be more catering variety of customer base according to their income. (This observation could be backed by other sources of data pertaining to RTO vehicle registration per year in these states.)</a:t>
            </a:r>
          </a:p>
          <a:p>
            <a:pPr lvl="1"/>
            <a:r>
              <a:rPr lang="en-IN" dirty="0"/>
              <a:t>Most of the variety in terms of car ownership (Make) is seen amongst the state of MH, TN, AP, HR, RJ PB, KA KE.</a:t>
            </a:r>
          </a:p>
          <a:p>
            <a:pPr lvl="1"/>
            <a:r>
              <a:rPr lang="en-IN" dirty="0"/>
              <a:t>Premier car (Make) ownership is present in selected few states of MH, PB, TN, KA, GJ, MP, AP.</a:t>
            </a:r>
          </a:p>
        </p:txBody>
      </p:sp>
      <p:graphicFrame>
        <p:nvGraphicFramePr>
          <p:cNvPr id="7" name="Object 6">
            <a:extLst>
              <a:ext uri="{FF2B5EF4-FFF2-40B4-BE49-F238E27FC236}">
                <a16:creationId xmlns:a16="http://schemas.microsoft.com/office/drawing/2014/main" id="{999F63B9-DF5D-E242-AF8D-E50ED540A174}"/>
              </a:ext>
            </a:extLst>
          </p:cNvPr>
          <p:cNvGraphicFramePr>
            <a:graphicFrameLocks noChangeAspect="1"/>
          </p:cNvGraphicFramePr>
          <p:nvPr>
            <p:extLst>
              <p:ext uri="{D42A27DB-BD31-4B8C-83A1-F6EECF244321}">
                <p14:modId xmlns:p14="http://schemas.microsoft.com/office/powerpoint/2010/main" val="1391722964"/>
              </p:ext>
            </p:extLst>
          </p:nvPr>
        </p:nvGraphicFramePr>
        <p:xfrm>
          <a:off x="1446514" y="1607680"/>
          <a:ext cx="965200" cy="609600"/>
        </p:xfrm>
        <a:graphic>
          <a:graphicData uri="http://schemas.openxmlformats.org/presentationml/2006/ole">
            <mc:AlternateContent xmlns:mc="http://schemas.openxmlformats.org/markup-compatibility/2006">
              <mc:Choice xmlns:v="urn:schemas-microsoft-com:vml" Requires="v">
                <p:oleObj spid="_x0000_s1039"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446514" y="160768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265880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2"/>
            <a:ext cx="10729732" cy="5370653"/>
          </a:xfrm>
        </p:spPr>
        <p:txBody>
          <a:bodyPr>
            <a:normAutofit/>
          </a:bodyPr>
          <a:lstStyle/>
          <a:p>
            <a:pPr>
              <a:buFont typeface="Wingdings" pitchFamily="2" charset="2"/>
              <a:buChar char="Ø"/>
            </a:pPr>
            <a:r>
              <a:rPr lang="en-IN" b="1" u="sng" dirty="0"/>
              <a:t>Revenue generation across the states</a:t>
            </a:r>
          </a:p>
          <a:p>
            <a:pPr marL="457200" lvl="1" indent="0">
              <a:buNone/>
            </a:pPr>
            <a:endParaRPr lang="en-IN" dirty="0"/>
          </a:p>
          <a:p>
            <a:pPr lvl="1"/>
            <a:endParaRPr lang="en-IN" dirty="0"/>
          </a:p>
          <a:p>
            <a:pPr lvl="1"/>
            <a:r>
              <a:rPr lang="en-IN" dirty="0"/>
              <a:t>MH and TN are most revenue generating states from MFC perspective. This on the other way round could be seen as customers in these areas are more alert about car care and do not hesitate to visit workshop whenever essential.</a:t>
            </a:r>
          </a:p>
          <a:p>
            <a:pPr lvl="1"/>
            <a:r>
              <a:rPr lang="en-IN" dirty="0"/>
              <a:t>A lot of potential is waiting to be tapped in all other states. Especially expansion towards NE, extreme North, central India. (This study could be backed by income-spending data for these states.)</a:t>
            </a:r>
          </a:p>
          <a:p>
            <a:pPr lvl="1"/>
            <a:r>
              <a:rPr lang="en-IN" dirty="0"/>
              <a:t>Workshop expenditure on premier class cars at MFC is comparatively less basis available data.</a:t>
            </a:r>
          </a:p>
          <a:p>
            <a:pPr lvl="1"/>
            <a:r>
              <a:rPr lang="en-IN" dirty="0"/>
              <a:t>In terms of revenue generation for MFC or spending of a customer basis car (Make) we could see majority of M&amp;M, Maruti Suzuki, TATA Motors and Hyundai in most of the states.</a:t>
            </a:r>
          </a:p>
        </p:txBody>
      </p:sp>
      <p:graphicFrame>
        <p:nvGraphicFramePr>
          <p:cNvPr id="4" name="Object 3">
            <a:extLst>
              <a:ext uri="{FF2B5EF4-FFF2-40B4-BE49-F238E27FC236}">
                <a16:creationId xmlns:a16="http://schemas.microsoft.com/office/drawing/2014/main" id="{10B9AF6C-7301-124D-83F9-B1C405DB04B6}"/>
              </a:ext>
            </a:extLst>
          </p:cNvPr>
          <p:cNvGraphicFramePr>
            <a:graphicFrameLocks noChangeAspect="1"/>
          </p:cNvGraphicFramePr>
          <p:nvPr>
            <p:extLst>
              <p:ext uri="{D42A27DB-BD31-4B8C-83A1-F6EECF244321}">
                <p14:modId xmlns:p14="http://schemas.microsoft.com/office/powerpoint/2010/main" val="3965288353"/>
              </p:ext>
            </p:extLst>
          </p:nvPr>
        </p:nvGraphicFramePr>
        <p:xfrm>
          <a:off x="1504387" y="1723427"/>
          <a:ext cx="965200" cy="609600"/>
        </p:xfrm>
        <a:graphic>
          <a:graphicData uri="http://schemas.openxmlformats.org/presentationml/2006/ole">
            <mc:AlternateContent xmlns:mc="http://schemas.openxmlformats.org/markup-compatibility/2006">
              <mc:Choice xmlns:v="urn:schemas-microsoft-com:vml" Requires="v">
                <p:oleObj spid="_x0000_s2060"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504387" y="1723427"/>
                        <a:ext cx="965200" cy="609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84993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2"/>
            <a:ext cx="10729732" cy="5370653"/>
          </a:xfrm>
        </p:spPr>
        <p:txBody>
          <a:bodyPr>
            <a:normAutofit lnSpcReduction="10000"/>
          </a:bodyPr>
          <a:lstStyle/>
          <a:p>
            <a:pPr>
              <a:buFont typeface="Wingdings" pitchFamily="2" charset="2"/>
              <a:buChar char="Ø"/>
            </a:pPr>
            <a:r>
              <a:rPr lang="en-IN" b="1" u="sng" dirty="0"/>
              <a:t>Order Type distribution across the states basis season to build inventory</a:t>
            </a:r>
          </a:p>
          <a:p>
            <a:pPr marL="457200" lvl="1" indent="0">
              <a:buNone/>
            </a:pPr>
            <a:endParaRPr lang="en-IN" dirty="0"/>
          </a:p>
          <a:p>
            <a:pPr lvl="1"/>
            <a:endParaRPr lang="en-IN" dirty="0"/>
          </a:p>
          <a:p>
            <a:pPr lvl="1"/>
            <a:r>
              <a:rPr lang="en-IN" dirty="0"/>
              <a:t>Not enough data available for J&amp;K/NE States to conclude on. If improved on record keeping and data capturing, this will surely help on getting insights and serving customer needs of these area through MFC workshops.</a:t>
            </a:r>
          </a:p>
          <a:p>
            <a:pPr lvl="1"/>
            <a:r>
              <a:rPr lang="en-IN" dirty="0"/>
              <a:t>In most of the states Running Repairs dominates the order type. After Running Repairs and Paid Services, Accident is one of the major reason for which customers visit MFC workshops.</a:t>
            </a:r>
          </a:p>
          <a:p>
            <a:pPr lvl="1"/>
            <a:r>
              <a:rPr lang="en-IN" dirty="0"/>
              <a:t>For TN in the season 2012/13-Q2, we could people preferring Paid Services. The reason could be preparedness for some extreme weather or a natural calamity which has caused customers to go for paid service. Similar is the observation for MH in 2013-Q2/Q3, 2014-Q4, 2013-Q1, 2012-Q2/Q3.</a:t>
            </a:r>
          </a:p>
          <a:p>
            <a:pPr lvl="1"/>
            <a:r>
              <a:rPr lang="en-IN" dirty="0"/>
              <a:t>KA is a state with consistent reporting Order Type for Accident. </a:t>
            </a:r>
            <a:r>
              <a:rPr lang="en-IN" dirty="0" err="1"/>
              <a:t>Reson</a:t>
            </a:r>
            <a:r>
              <a:rPr lang="en-IN" dirty="0"/>
              <a:t> could be higher density of vehicles on road or overall lack of traffic sense.</a:t>
            </a:r>
          </a:p>
        </p:txBody>
      </p:sp>
      <p:graphicFrame>
        <p:nvGraphicFramePr>
          <p:cNvPr id="5" name="Object 4">
            <a:extLst>
              <a:ext uri="{FF2B5EF4-FFF2-40B4-BE49-F238E27FC236}">
                <a16:creationId xmlns:a16="http://schemas.microsoft.com/office/drawing/2014/main" id="{95B526DC-62D6-F941-A4C2-541612E39751}"/>
              </a:ext>
            </a:extLst>
          </p:cNvPr>
          <p:cNvGraphicFramePr>
            <a:graphicFrameLocks noChangeAspect="1"/>
          </p:cNvGraphicFramePr>
          <p:nvPr>
            <p:extLst>
              <p:ext uri="{D42A27DB-BD31-4B8C-83A1-F6EECF244321}">
                <p14:modId xmlns:p14="http://schemas.microsoft.com/office/powerpoint/2010/main" val="3366455613"/>
              </p:ext>
            </p:extLst>
          </p:nvPr>
        </p:nvGraphicFramePr>
        <p:xfrm>
          <a:off x="1400215" y="1779950"/>
          <a:ext cx="965200" cy="609600"/>
        </p:xfrm>
        <a:graphic>
          <a:graphicData uri="http://schemas.openxmlformats.org/presentationml/2006/ole">
            <mc:AlternateContent xmlns:mc="http://schemas.openxmlformats.org/markup-compatibility/2006">
              <mc:Choice xmlns:v="urn:schemas-microsoft-com:vml" Requires="v">
                <p:oleObj spid="_x0000_s3083"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400215" y="1779950"/>
                        <a:ext cx="965200" cy="609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2575232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2"/>
            <a:ext cx="10729732" cy="5370653"/>
          </a:xfrm>
        </p:spPr>
        <p:txBody>
          <a:bodyPr>
            <a:normAutofit fontScale="92500"/>
          </a:bodyPr>
          <a:lstStyle/>
          <a:p>
            <a:pPr>
              <a:buFont typeface="Wingdings" pitchFamily="2" charset="2"/>
              <a:buChar char="Ø"/>
            </a:pPr>
            <a:r>
              <a:rPr lang="en-IN" b="1" u="sng" dirty="0"/>
              <a:t>Season wise revenue trend across states</a:t>
            </a:r>
          </a:p>
          <a:p>
            <a:pPr marL="457200" lvl="1" indent="0">
              <a:buNone/>
            </a:pPr>
            <a:endParaRPr lang="en-IN" dirty="0"/>
          </a:p>
          <a:p>
            <a:pPr marL="457200" lvl="1" indent="0">
              <a:buNone/>
            </a:pPr>
            <a:endParaRPr lang="en-IN" dirty="0"/>
          </a:p>
          <a:p>
            <a:pPr lvl="1"/>
            <a:r>
              <a:rPr lang="en-IN" dirty="0"/>
              <a:t>Data seems incomplete for the states of NE India and J&amp;K.</a:t>
            </a:r>
          </a:p>
          <a:p>
            <a:pPr lvl="1"/>
            <a:r>
              <a:rPr lang="en-IN" dirty="0"/>
              <a:t>For AP, TN and MH, it's a downward trend in terms of total revenue.</a:t>
            </a:r>
          </a:p>
          <a:p>
            <a:pPr lvl="1"/>
            <a:r>
              <a:rPr lang="en-IN" dirty="0"/>
              <a:t>For GJ, Q1 to Q2 is upward trend and Q2 to Q3 to Q4 is downward trend. Trend is uniform in terms of pattern across 2014, 2015 and 2016.</a:t>
            </a:r>
          </a:p>
          <a:p>
            <a:pPr lvl="1"/>
            <a:r>
              <a:rPr lang="en-IN" dirty="0"/>
              <a:t>For HR, 2016 Q1-Q2 and Q3 were most fruitful but trend experienced sudden fall towards 2016-Q4. There might be some reason for its rise at the start of 2016 and sudden fall at the end of 2016.</a:t>
            </a:r>
          </a:p>
          <a:p>
            <a:pPr lvl="1"/>
            <a:r>
              <a:rPr lang="en-IN" dirty="0"/>
              <a:t>For KA, peak revenue was experienced once during 2015-Q2.</a:t>
            </a:r>
          </a:p>
          <a:p>
            <a:pPr lvl="1"/>
            <a:r>
              <a:rPr lang="en-IN" dirty="0"/>
              <a:t>For KE, sudden drop from peak revenue was observed from 2014-Q4 to 2015-Q1.</a:t>
            </a:r>
          </a:p>
          <a:p>
            <a:pPr lvl="1"/>
            <a:r>
              <a:rPr lang="en-IN" dirty="0"/>
              <a:t>For PB, peak revenue was experienced once during 2015-Q4 and then a sudden fall in 2016-Q1. There must be some reason.</a:t>
            </a:r>
          </a:p>
        </p:txBody>
      </p:sp>
      <p:graphicFrame>
        <p:nvGraphicFramePr>
          <p:cNvPr id="4" name="Object 3">
            <a:extLst>
              <a:ext uri="{FF2B5EF4-FFF2-40B4-BE49-F238E27FC236}">
                <a16:creationId xmlns:a16="http://schemas.microsoft.com/office/drawing/2014/main" id="{7E5F09B4-5785-2D4A-8A06-C61DD0D56C06}"/>
              </a:ext>
            </a:extLst>
          </p:cNvPr>
          <p:cNvGraphicFramePr>
            <a:graphicFrameLocks noChangeAspect="1"/>
          </p:cNvGraphicFramePr>
          <p:nvPr>
            <p:extLst>
              <p:ext uri="{D42A27DB-BD31-4B8C-83A1-F6EECF244321}">
                <p14:modId xmlns:p14="http://schemas.microsoft.com/office/powerpoint/2010/main" val="401574058"/>
              </p:ext>
            </p:extLst>
          </p:nvPr>
        </p:nvGraphicFramePr>
        <p:xfrm>
          <a:off x="1434939" y="1756800"/>
          <a:ext cx="965200" cy="609600"/>
        </p:xfrm>
        <a:graphic>
          <a:graphicData uri="http://schemas.openxmlformats.org/presentationml/2006/ole">
            <mc:AlternateContent xmlns:mc="http://schemas.openxmlformats.org/markup-compatibility/2006">
              <mc:Choice xmlns:v="urn:schemas-microsoft-com:vml" Requires="v">
                <p:oleObj spid="_x0000_s4107"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434939" y="1756800"/>
                        <a:ext cx="965200" cy="609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756172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2"/>
            <a:ext cx="10729732" cy="4190035"/>
          </a:xfrm>
        </p:spPr>
        <p:txBody>
          <a:bodyPr>
            <a:normAutofit/>
          </a:bodyPr>
          <a:lstStyle/>
          <a:p>
            <a:pPr>
              <a:buFont typeface="Wingdings" pitchFamily="2" charset="2"/>
              <a:buChar char="Ø"/>
            </a:pPr>
            <a:r>
              <a:rPr lang="en-IN" b="1" u="sng" dirty="0"/>
              <a:t>Season wise customer count trend across states</a:t>
            </a:r>
          </a:p>
          <a:p>
            <a:pPr marL="457200" lvl="1" indent="0">
              <a:buNone/>
            </a:pPr>
            <a:endParaRPr lang="en-IN" dirty="0"/>
          </a:p>
          <a:p>
            <a:pPr marL="457200" lvl="1" indent="0">
              <a:buNone/>
            </a:pPr>
            <a:endParaRPr lang="en-IN" dirty="0"/>
          </a:p>
          <a:p>
            <a:pPr lvl="1"/>
            <a:r>
              <a:rPr lang="en-IN" dirty="0"/>
              <a:t>Data seems incomplete for the states of extreme North and North East.</a:t>
            </a:r>
          </a:p>
          <a:p>
            <a:pPr lvl="1"/>
            <a:r>
              <a:rPr lang="en-IN" dirty="0"/>
              <a:t>Most of the states shows downward trend in terms of customer footfall between 2016 Q3 to Q4.</a:t>
            </a:r>
          </a:p>
          <a:p>
            <a:pPr lvl="1"/>
            <a:r>
              <a:rPr lang="en-IN" dirty="0"/>
              <a:t>Nagaland typically shows complete flat trend in during odd years (2013, 2015) but sudden increase in early quarters and sudden fall in late quarters of even years (2012, 2016).</a:t>
            </a:r>
          </a:p>
          <a:p>
            <a:pPr lvl="1"/>
            <a:r>
              <a:rPr lang="en-IN" dirty="0"/>
              <a:t>State of Telangana, WB, UT, TN showing exponential growth from the late 2013 and touching their peak performance once till 2016-Q3.</a:t>
            </a:r>
          </a:p>
        </p:txBody>
      </p:sp>
      <p:graphicFrame>
        <p:nvGraphicFramePr>
          <p:cNvPr id="5" name="Object 4">
            <a:extLst>
              <a:ext uri="{FF2B5EF4-FFF2-40B4-BE49-F238E27FC236}">
                <a16:creationId xmlns:a16="http://schemas.microsoft.com/office/drawing/2014/main" id="{82C042C7-FD60-C542-887B-C6AEE6DAA5B6}"/>
              </a:ext>
            </a:extLst>
          </p:cNvPr>
          <p:cNvGraphicFramePr>
            <a:graphicFrameLocks noChangeAspect="1"/>
          </p:cNvGraphicFramePr>
          <p:nvPr>
            <p:extLst>
              <p:ext uri="{D42A27DB-BD31-4B8C-83A1-F6EECF244321}">
                <p14:modId xmlns:p14="http://schemas.microsoft.com/office/powerpoint/2010/main" val="2902080270"/>
              </p:ext>
            </p:extLst>
          </p:nvPr>
        </p:nvGraphicFramePr>
        <p:xfrm>
          <a:off x="1353917" y="1779950"/>
          <a:ext cx="965200" cy="609600"/>
        </p:xfrm>
        <a:graphic>
          <a:graphicData uri="http://schemas.openxmlformats.org/presentationml/2006/ole">
            <mc:AlternateContent xmlns:mc="http://schemas.openxmlformats.org/markup-compatibility/2006">
              <mc:Choice xmlns:v="urn:schemas-microsoft-com:vml" Requires="v">
                <p:oleObj spid="_x0000_s5131"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353917" y="1779950"/>
                        <a:ext cx="965200" cy="609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3008159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2D21-ECF1-0745-B153-24A40D181442}"/>
              </a:ext>
            </a:extLst>
          </p:cNvPr>
          <p:cNvSpPr>
            <a:spLocks noGrp="1"/>
          </p:cNvSpPr>
          <p:nvPr>
            <p:ph type="title"/>
          </p:nvPr>
        </p:nvSpPr>
        <p:spPr>
          <a:xfrm>
            <a:off x="1141412" y="213404"/>
            <a:ext cx="9905998" cy="1001938"/>
          </a:xfrm>
        </p:spPr>
        <p:txBody>
          <a:bodyPr>
            <a:normAutofit fontScale="90000"/>
          </a:bodyPr>
          <a:lstStyle/>
          <a:p>
            <a:r>
              <a:rPr lang="en-US" dirty="0"/>
              <a:t>Problem Statement 1 : Geological based customer analysis</a:t>
            </a:r>
          </a:p>
        </p:txBody>
      </p:sp>
      <p:sp>
        <p:nvSpPr>
          <p:cNvPr id="3" name="Content Placeholder 2">
            <a:extLst>
              <a:ext uri="{FF2B5EF4-FFF2-40B4-BE49-F238E27FC236}">
                <a16:creationId xmlns:a16="http://schemas.microsoft.com/office/drawing/2014/main" id="{D720917F-D1BA-6745-A2E4-7A71F84188F0}"/>
              </a:ext>
            </a:extLst>
          </p:cNvPr>
          <p:cNvSpPr>
            <a:spLocks noGrp="1"/>
          </p:cNvSpPr>
          <p:nvPr>
            <p:ph idx="1"/>
          </p:nvPr>
        </p:nvSpPr>
        <p:spPr>
          <a:xfrm>
            <a:off x="798653" y="1215341"/>
            <a:ext cx="10729732" cy="5335929"/>
          </a:xfrm>
        </p:spPr>
        <p:txBody>
          <a:bodyPr>
            <a:normAutofit fontScale="92500" lnSpcReduction="10000"/>
          </a:bodyPr>
          <a:lstStyle/>
          <a:p>
            <a:pPr>
              <a:buFont typeface="Wingdings" pitchFamily="2" charset="2"/>
              <a:buChar char="Ø"/>
            </a:pPr>
            <a:r>
              <a:rPr lang="en-IN" b="1" u="sng" dirty="0"/>
              <a:t>Average spent per Make and Highest spent per Make across the states</a:t>
            </a:r>
          </a:p>
          <a:p>
            <a:pPr marL="457200" lvl="1" indent="0">
              <a:buNone/>
            </a:pPr>
            <a:endParaRPr lang="en-IN" dirty="0"/>
          </a:p>
          <a:p>
            <a:pPr marL="457200" lvl="1" indent="0">
              <a:buNone/>
            </a:pPr>
            <a:endParaRPr lang="en-IN" dirty="0"/>
          </a:p>
          <a:p>
            <a:pPr lvl="1"/>
            <a:r>
              <a:rPr lang="en-IN" dirty="0"/>
              <a:t>Data seems incomplete for the states of extreme North and North East.</a:t>
            </a:r>
          </a:p>
          <a:p>
            <a:pPr lvl="1"/>
            <a:r>
              <a:rPr lang="en-IN" dirty="0"/>
              <a:t>Average spent of premier class cars is comparatively high compared to other classes of cars in the states like Telangana, KL, KA, TN, HR, DL, PB, MH.</a:t>
            </a:r>
          </a:p>
          <a:p>
            <a:pPr lvl="1"/>
            <a:r>
              <a:rPr lang="en-IN" dirty="0"/>
              <a:t>The potential is to ensure that positive experience of these premium customers is utilized to be marketed in the area to attract more such customers and frequency of their visits by providing them with premium services of regular vehicle check ups.</a:t>
            </a:r>
          </a:p>
          <a:p>
            <a:pPr lvl="1"/>
            <a:r>
              <a:rPr lang="en-IN" dirty="0"/>
              <a:t>Rest other class of cars are contributing in terms of count but the large share of spent of these cars is small such that average spent is on lower side.</a:t>
            </a:r>
          </a:p>
          <a:p>
            <a:pPr lvl="1"/>
            <a:r>
              <a:rPr lang="en-IN" dirty="0"/>
              <a:t>The data provides us insight in terms of Average Cost per Make and Highest Amount Spent per Make across the states.</a:t>
            </a:r>
          </a:p>
          <a:p>
            <a:pPr lvl="1"/>
            <a:r>
              <a:rPr lang="en-IN" dirty="0"/>
              <a:t> This data would help MFC to build inventory of respective car spare parts in the state.</a:t>
            </a:r>
          </a:p>
        </p:txBody>
      </p:sp>
      <p:graphicFrame>
        <p:nvGraphicFramePr>
          <p:cNvPr id="4" name="Object 3">
            <a:extLst>
              <a:ext uri="{FF2B5EF4-FFF2-40B4-BE49-F238E27FC236}">
                <a16:creationId xmlns:a16="http://schemas.microsoft.com/office/drawing/2014/main" id="{7D5165FA-7D57-CC45-B6C6-117C64D1A3AA}"/>
              </a:ext>
            </a:extLst>
          </p:cNvPr>
          <p:cNvGraphicFramePr>
            <a:graphicFrameLocks noChangeAspect="1"/>
          </p:cNvGraphicFramePr>
          <p:nvPr>
            <p:extLst>
              <p:ext uri="{D42A27DB-BD31-4B8C-83A1-F6EECF244321}">
                <p14:modId xmlns:p14="http://schemas.microsoft.com/office/powerpoint/2010/main" val="1697121662"/>
              </p:ext>
            </p:extLst>
          </p:nvPr>
        </p:nvGraphicFramePr>
        <p:xfrm>
          <a:off x="1330768" y="1826248"/>
          <a:ext cx="965200" cy="609600"/>
        </p:xfrm>
        <a:graphic>
          <a:graphicData uri="http://schemas.openxmlformats.org/presentationml/2006/ole">
            <mc:AlternateContent xmlns:mc="http://schemas.openxmlformats.org/markup-compatibility/2006">
              <mc:Choice xmlns:v="urn:schemas-microsoft-com:vml" Requires="v">
                <p:oleObj spid="_x0000_s6158"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330768" y="1826248"/>
                        <a:ext cx="965200" cy="609600"/>
                      </a:xfrm>
                      <a:prstGeom prst="rect">
                        <a:avLst/>
                      </a:prstGeom>
                      <a:solidFill>
                        <a:schemeClr val="tx1"/>
                      </a:solidFill>
                    </p:spPr>
                  </p:pic>
                </p:oleObj>
              </mc:Fallback>
            </mc:AlternateContent>
          </a:graphicData>
        </a:graphic>
      </p:graphicFrame>
      <p:graphicFrame>
        <p:nvGraphicFramePr>
          <p:cNvPr id="9" name="Object 8">
            <a:extLst>
              <a:ext uri="{FF2B5EF4-FFF2-40B4-BE49-F238E27FC236}">
                <a16:creationId xmlns:a16="http://schemas.microsoft.com/office/drawing/2014/main" id="{3ED5F092-95A9-0C4A-8F57-4F93240DA9D6}"/>
              </a:ext>
            </a:extLst>
          </p:cNvPr>
          <p:cNvGraphicFramePr>
            <a:graphicFrameLocks noChangeAspect="1"/>
          </p:cNvGraphicFramePr>
          <p:nvPr>
            <p:extLst>
              <p:ext uri="{D42A27DB-BD31-4B8C-83A1-F6EECF244321}">
                <p14:modId xmlns:p14="http://schemas.microsoft.com/office/powerpoint/2010/main" val="224532672"/>
              </p:ext>
            </p:extLst>
          </p:nvPr>
        </p:nvGraphicFramePr>
        <p:xfrm>
          <a:off x="2627132" y="1826248"/>
          <a:ext cx="965200" cy="609600"/>
        </p:xfrm>
        <a:graphic>
          <a:graphicData uri="http://schemas.openxmlformats.org/presentationml/2006/ole">
            <mc:AlternateContent xmlns:mc="http://schemas.openxmlformats.org/markup-compatibility/2006">
              <mc:Choice xmlns:v="urn:schemas-microsoft-com:vml" Requires="v">
                <p:oleObj spid="_x0000_s6159" name="Document" showAsIcon="1" r:id="rId5" imgW="965200" imgH="609600" progId="Word.Document.12">
                  <p:embed/>
                </p:oleObj>
              </mc:Choice>
              <mc:Fallback>
                <p:oleObj name="Document" showAsIcon="1" r:id="rId5" imgW="965200" imgH="609600" progId="Word.Document.12">
                  <p:embed/>
                  <p:pic>
                    <p:nvPicPr>
                      <p:cNvPr id="8" name="Object 7">
                        <a:extLst>
                          <a:ext uri="{FF2B5EF4-FFF2-40B4-BE49-F238E27FC236}">
                            <a16:creationId xmlns:a16="http://schemas.microsoft.com/office/drawing/2014/main" id="{3BE528D7-BC52-5049-B292-871F5FA23381}"/>
                          </a:ext>
                        </a:extLst>
                      </p:cNvPr>
                      <p:cNvPicPr/>
                      <p:nvPr/>
                    </p:nvPicPr>
                    <p:blipFill>
                      <a:blip r:embed="rId4"/>
                      <a:stretch>
                        <a:fillRect/>
                      </a:stretch>
                    </p:blipFill>
                    <p:spPr>
                      <a:xfrm>
                        <a:off x="2627132" y="1826248"/>
                        <a:ext cx="965200" cy="609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28858468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1040</TotalTime>
  <Words>2018</Words>
  <Application>Microsoft Macintosh PowerPoint</Application>
  <PresentationFormat>Widescreen</PresentationFormat>
  <Paragraphs>119</Paragraphs>
  <Slides>15</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Calibri</vt:lpstr>
      <vt:lpstr>Courier New</vt:lpstr>
      <vt:lpstr>Trebuchet MS</vt:lpstr>
      <vt:lpstr>Tw Cen MT</vt:lpstr>
      <vt:lpstr>Wingdings</vt:lpstr>
      <vt:lpstr>Circuit</vt:lpstr>
      <vt:lpstr>Microsoft Word Document</vt:lpstr>
      <vt:lpstr>Capstone project Mahindra first choice</vt:lpstr>
      <vt:lpstr>About Data</vt:lpstr>
      <vt:lpstr>Problem Statement 1 : Geological based customer analysis</vt:lpstr>
      <vt:lpstr>Problem Statement 1 : Geological based customer analysis</vt:lpstr>
      <vt:lpstr>Problem Statement 1 : Geological based customer analysis</vt:lpstr>
      <vt:lpstr>Problem Statement 1 : Geological based customer analysis</vt:lpstr>
      <vt:lpstr>Problem Statement 1 : Geological based customer analysis</vt:lpstr>
      <vt:lpstr>Problem Statement 1 : Geological based customer analysis</vt:lpstr>
      <vt:lpstr>Problem Statement 1 : Geological based customer analysis</vt:lpstr>
      <vt:lpstr>Problem Statement 2 : Market Segmentation</vt:lpstr>
      <vt:lpstr>Data processing steps for Segmentation and model building</vt:lpstr>
      <vt:lpstr>Customer segmentation basis Recency, frequency and monetary value and Mileage</vt:lpstr>
      <vt:lpstr>Understanding and treatment of data skewness</vt:lpstr>
      <vt:lpstr>Handling too many categorical values – Feature Hashing</vt:lpstr>
      <vt:lpstr>Building baseline model with Random Forest Regressor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too sure to sure to insure?</dc:title>
  <dc:creator>Priti Vankudre</dc:creator>
  <cp:lastModifiedBy>Priti Vankudre</cp:lastModifiedBy>
  <cp:revision>75</cp:revision>
  <dcterms:created xsi:type="dcterms:W3CDTF">2019-11-20T07:12:33Z</dcterms:created>
  <dcterms:modified xsi:type="dcterms:W3CDTF">2020-05-17T17:11:31Z</dcterms:modified>
</cp:coreProperties>
</file>